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9" r:id="rId17"/>
    <p:sldId id="271" r:id="rId18"/>
    <p:sldId id="272" r:id="rId19"/>
    <p:sldId id="273" r:id="rId20"/>
    <p:sldId id="274" r:id="rId21"/>
    <p:sldId id="276" r:id="rId22"/>
    <p:sldId id="278" r:id="rId23"/>
    <p:sldId id="275" r:id="rId24"/>
    <p:sldId id="277" r:id="rId25"/>
    <p:sldId id="281"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4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FA802E-943B-4E8A-A699-5C9B9B628BDB}"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A802E-943B-4E8A-A699-5C9B9B628BDB}"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A802E-943B-4E8A-A699-5C9B9B628BDB}"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A802E-943B-4E8A-A699-5C9B9B628BDB}"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FA802E-943B-4E8A-A699-5C9B9B628BDB}"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FA802E-943B-4E8A-A699-5C9B9B628BDB}"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FA802E-943B-4E8A-A699-5C9B9B628BDB}" type="datetimeFigureOut">
              <a:rPr lang="en-US" smtClean="0"/>
              <a:t>11/13/2011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FA802E-943B-4E8A-A699-5C9B9B628BDB}" type="datetimeFigureOut">
              <a:rPr lang="en-US" smtClean="0"/>
              <a:t>11/13/2011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FA802E-943B-4E8A-A699-5C9B9B628BDB}" type="datetimeFigureOut">
              <a:rPr lang="en-US" smtClean="0"/>
              <a:t>11/13/2011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A802E-943B-4E8A-A699-5C9B9B628BDB}"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A802E-943B-4E8A-A699-5C9B9B628BDB}"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4A8E4-BE66-4CAD-A5A3-F6376D2688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A802E-943B-4E8A-A699-5C9B9B628BDB}" type="datetimeFigureOut">
              <a:rPr lang="en-US" smtClean="0"/>
              <a:t>11/13/2011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4A8E4-BE66-4CAD-A5A3-F6376D2688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Remarks on Strategy 2020, Russian Academy for the New Economy</a:t>
            </a:r>
            <a:endParaRPr lang="en-US" dirty="0"/>
          </a:p>
        </p:txBody>
      </p:sp>
      <p:sp>
        <p:nvSpPr>
          <p:cNvPr id="3" name="Subtitle 2"/>
          <p:cNvSpPr>
            <a:spLocks noGrp="1"/>
          </p:cNvSpPr>
          <p:nvPr>
            <p:ph type="subTitle" idx="1"/>
          </p:nvPr>
        </p:nvSpPr>
        <p:spPr/>
        <p:txBody>
          <a:bodyPr/>
          <a:lstStyle/>
          <a:p>
            <a:r>
              <a:rPr lang="en-US" dirty="0" smtClean="0"/>
              <a:t>Gerard Roland,</a:t>
            </a:r>
          </a:p>
          <a:p>
            <a:r>
              <a:rPr lang="en-US" dirty="0" smtClean="0"/>
              <a:t>University of California Berkeley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energy sector</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Important to go beyond narrow view of the energy sector as only provider of export revenue with volatile prices depending on world market.</a:t>
            </a:r>
          </a:p>
          <a:p>
            <a:r>
              <a:rPr lang="en-US" dirty="0" smtClean="0"/>
              <a:t>Just as energy was fundamental to the world economy in the 20</a:t>
            </a:r>
            <a:r>
              <a:rPr lang="en-US" baseline="30000" dirty="0" smtClean="0"/>
              <a:t>th</a:t>
            </a:r>
            <a:r>
              <a:rPr lang="en-US" dirty="0" smtClean="0"/>
              <a:t> century, in the 21</a:t>
            </a:r>
            <a:r>
              <a:rPr lang="en-US" baseline="30000" dirty="0" smtClean="0"/>
              <a:t>st</a:t>
            </a:r>
            <a:r>
              <a:rPr lang="en-US" dirty="0" smtClean="0"/>
              <a:t> century, energy technologies play always greater role:</a:t>
            </a:r>
          </a:p>
          <a:p>
            <a:pPr lvl="1"/>
            <a:r>
              <a:rPr lang="en-US" dirty="0"/>
              <a:t> </a:t>
            </a:r>
            <a:r>
              <a:rPr lang="en-US" dirty="0" smtClean="0"/>
              <a:t>technology to exploit, store and transport natural resources</a:t>
            </a:r>
          </a:p>
          <a:p>
            <a:pPr lvl="1"/>
            <a:r>
              <a:rPr lang="en-US" dirty="0"/>
              <a:t>t</a:t>
            </a:r>
            <a:r>
              <a:rPr lang="en-US" dirty="0" smtClean="0"/>
              <a:t>echnology to increase efficiency of energy. The latter will become more and more important. Electricity sector in Russia is very obsolete for example.</a:t>
            </a:r>
          </a:p>
          <a:p>
            <a:r>
              <a:rPr lang="en-US" dirty="0" smtClean="0"/>
              <a:t>Given preponderance of energy sector in Russia, potential for innovation in technologies of energy use and exploitation. </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energy sector</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Given the existing human capital, there is potential for high tech developments in the energy sector.</a:t>
            </a:r>
          </a:p>
          <a:p>
            <a:r>
              <a:rPr lang="en-US" dirty="0" smtClean="0"/>
              <a:t>Several conditions need to be fulfilled for this to work:</a:t>
            </a:r>
          </a:p>
          <a:p>
            <a:pPr lvl="1"/>
            <a:r>
              <a:rPr lang="en-US" dirty="0" smtClean="0"/>
              <a:t>strong connection to science via research universities</a:t>
            </a:r>
          </a:p>
          <a:p>
            <a:pPr lvl="1"/>
            <a:r>
              <a:rPr lang="en-US" dirty="0" smtClean="0"/>
              <a:t>Geographic concentration of high tech scientists, engineers and entrepreneurs</a:t>
            </a:r>
          </a:p>
          <a:p>
            <a:pPr lvl="1"/>
            <a:r>
              <a:rPr lang="en-US" dirty="0" smtClean="0"/>
              <a:t>Access to finance and to venture capital</a:t>
            </a:r>
          </a:p>
          <a:p>
            <a:pPr lvl="1"/>
            <a:r>
              <a:rPr lang="en-US" dirty="0" smtClean="0"/>
              <a:t>Absence of institutional barriers</a:t>
            </a:r>
          </a:p>
          <a:p>
            <a:pPr lvl="1"/>
            <a:r>
              <a:rPr lang="en-US" dirty="0" smtClean="0"/>
              <a:t>Efficient infrastructure to operate.</a:t>
            </a:r>
          </a:p>
          <a:p>
            <a:pPr lvl="1"/>
            <a:r>
              <a:rPr lang="en-US" dirty="0" smtClean="0"/>
              <a:t>Links to manufacturing and ease of operating with international supply chains.</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address credibility and scarcity of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Huge problem of credibility when it comes to Russian state apparatus. </a:t>
            </a:r>
          </a:p>
          <a:p>
            <a:r>
              <a:rPr lang="en-US" dirty="0" smtClean="0"/>
              <a:t>Predatory behavior of bureaucrats towards small and medium entrepreneurs repeatedly denounced but seems difficult to overcome.</a:t>
            </a:r>
          </a:p>
          <a:p>
            <a:r>
              <a:rPr lang="en-US" dirty="0" smtClean="0"/>
              <a:t>Risk that ideas for institutional reform are not believed and that no effect ensues.</a:t>
            </a:r>
          </a:p>
          <a:p>
            <a:r>
              <a:rPr lang="en-US" dirty="0" smtClean="0"/>
              <a:t>Report mentions trade-off between inertial and </a:t>
            </a:r>
            <a:r>
              <a:rPr lang="en-US" dirty="0" err="1" smtClean="0"/>
              <a:t>progressor</a:t>
            </a:r>
            <a:r>
              <a:rPr lang="en-US" dirty="0" smtClean="0"/>
              <a:t> scenario.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Free Economic Zones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principle, development of a few well-located free economic zones (FEZ) with well-thought institutional design has the potential to create virtuous circle and contribute significantly to Russia’s growth.</a:t>
            </a:r>
          </a:p>
          <a:p>
            <a:r>
              <a:rPr lang="en-US" dirty="0" smtClean="0"/>
              <a:t>There exist special economic zones in Russia already but it is not clear that they have been well-designed nor that the potential they can represent for Russia’s development has been even remotely exploited.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Free Economic Zones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No need for restriction of sectors or government definition of which high tech sector should be developed.</a:t>
            </a:r>
          </a:p>
          <a:p>
            <a:r>
              <a:rPr lang="en-US" dirty="0" smtClean="0"/>
              <a:t>Importance of strong institutional independence from the Russian government (like Hong-Kong for China). </a:t>
            </a:r>
            <a:r>
              <a:rPr lang="en-US" dirty="0" smtClean="0"/>
              <a:t>Russian government should not be present. FEZ should be quasi-independent </a:t>
            </a:r>
            <a:r>
              <a:rPr lang="en-US" dirty="0" smtClean="0"/>
              <a:t>without any controlling hand of central government (authoritarian controlling tradition). Condition for credibility which is in turn key for investment and attracting FDI. </a:t>
            </a:r>
          </a:p>
          <a:p>
            <a:r>
              <a:rPr lang="en-US" dirty="0" smtClean="0"/>
              <a:t>Concentration of scarce resources (talent, know how, finance, good governance) helps create condition for high tech take-off.</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Free Economic Zones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Creation of top world-level research universities with large endowment attracting talent from best universities in the world. No interference from Academy of Sciences.</a:t>
            </a:r>
          </a:p>
          <a:p>
            <a:r>
              <a:rPr lang="en-US" dirty="0" smtClean="0"/>
              <a:t>Source of endowment and financing of FEZ can be energy rent</a:t>
            </a:r>
          </a:p>
          <a:p>
            <a:r>
              <a:rPr lang="en-US" dirty="0" smtClean="0"/>
              <a:t>Create environment friendly to start-ups, foreign firms investing in the zone. Free-trade zone for import and export. </a:t>
            </a:r>
          </a:p>
          <a:p>
            <a:r>
              <a:rPr lang="en-US" dirty="0" smtClean="0"/>
              <a:t>Create infrastructure for high-tech manufacturing and tax advantages for labor. </a:t>
            </a:r>
          </a:p>
          <a:p>
            <a:r>
              <a:rPr lang="en-US" dirty="0" smtClean="0"/>
              <a:t>No tariffs on goods produced in Free Economic Zone.</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Free Economic Zones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Spillover effects are plenty.</a:t>
            </a:r>
          </a:p>
          <a:p>
            <a:r>
              <a:rPr lang="en-US" dirty="0" smtClean="0"/>
              <a:t>Possible expansion of FEZs.</a:t>
            </a:r>
          </a:p>
          <a:p>
            <a:r>
              <a:rPr lang="en-US" dirty="0" smtClean="0"/>
              <a:t>Better credibility and trust from foreign investors</a:t>
            </a:r>
          </a:p>
          <a:p>
            <a:r>
              <a:rPr lang="en-US" dirty="0" smtClean="0"/>
              <a:t>Technological spillovers</a:t>
            </a:r>
          </a:p>
          <a:p>
            <a:r>
              <a:rPr lang="en-US" dirty="0" smtClean="0"/>
              <a:t>Competition effects domestically and internationally.</a:t>
            </a:r>
          </a:p>
          <a:p>
            <a:r>
              <a:rPr lang="en-US" dirty="0" smtClean="0"/>
              <a:t>Better domestic support for market-friendly institutions and for market economy</a:t>
            </a:r>
          </a:p>
          <a:p>
            <a:r>
              <a:rPr lang="en-US" dirty="0" smtClean="0"/>
              <a:t>Elite network creation</a:t>
            </a:r>
          </a:p>
          <a:p>
            <a:r>
              <a:rPr lang="en-US" dirty="0" smtClean="0"/>
              <a:t>Better integration in global trade and manufacturing chains.</a:t>
            </a:r>
          </a:p>
          <a:p>
            <a:r>
              <a:rPr lang="en-US" dirty="0" smtClean="0"/>
              <a:t>Reverse brain drain.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with the Chinese experience of SEZ</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The Chinese experience with Special Economic Zones was a huge success but had a different objective: start the creation of an export-oriented manufacturing sector.</a:t>
            </a:r>
          </a:p>
          <a:p>
            <a:r>
              <a:rPr lang="en-US" dirty="0" smtClean="0"/>
              <a:t>Conditions were created (infrastructure, labor supply, infrastructure, friendliness towards FDI) to make it a success.</a:t>
            </a:r>
          </a:p>
          <a:p>
            <a:r>
              <a:rPr lang="en-US" dirty="0" smtClean="0"/>
              <a:t>Objective with Free Economic zones in Russia should be development of high tech start-ups based on innovation and improved institutional framework.</a:t>
            </a:r>
          </a:p>
          <a:p>
            <a:r>
              <a:rPr lang="en-US" dirty="0" smtClean="0"/>
              <a:t>Many “science parks” and special high tech zones are a failure because they lack presence of top science institutions and top talent,  do not have incentives for entrepreneurship but too many incentives for rent-seeking for government subsidies.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with the Chinese experience of SEZ</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necessary to study better the successes and failures of special economic zones across the world as well as the Russian economic experience.</a:t>
            </a:r>
          </a:p>
          <a:p>
            <a:r>
              <a:rPr lang="en-US" dirty="0" smtClean="0"/>
              <a:t>Basic principle: easier to achieve localized than nation-wide </a:t>
            </a:r>
            <a:r>
              <a:rPr lang="en-US" dirty="0" smtClean="0"/>
              <a:t>success </a:t>
            </a:r>
            <a:r>
              <a:rPr lang="en-US" dirty="0" smtClean="0"/>
              <a:t>because of concentration of resources and provision of different institutional framework, less need to deal with other issues (country scale, social problems).</a:t>
            </a:r>
          </a:p>
          <a:p>
            <a:r>
              <a:rPr lang="en-US" dirty="0" smtClean="0"/>
              <a:t>Success can then be emulated later on a larger scale based on the local experiences.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prices</a:t>
            </a:r>
            <a:endParaRPr lang="en-US" dirty="0"/>
          </a:p>
        </p:txBody>
      </p:sp>
      <p:sp>
        <p:nvSpPr>
          <p:cNvPr id="3" name="Content Placeholder 2"/>
          <p:cNvSpPr>
            <a:spLocks noGrp="1"/>
          </p:cNvSpPr>
          <p:nvPr>
            <p:ph idx="1"/>
          </p:nvPr>
        </p:nvSpPr>
        <p:spPr/>
        <p:txBody>
          <a:bodyPr/>
          <a:lstStyle/>
          <a:p>
            <a:r>
              <a:rPr lang="en-US" dirty="0" smtClean="0"/>
              <a:t>It does not make sense to keep prices below world prices. Report has some good ideas for reform.</a:t>
            </a:r>
          </a:p>
          <a:p>
            <a:r>
              <a:rPr lang="en-US" dirty="0" smtClean="0"/>
              <a:t>Buffering social consequences of high prices is best done by lump sum allocation of a given energy at low price and sale of quantities above at market prices.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Very impressive document outlining economic policies in a large number of areas. </a:t>
            </a:r>
          </a:p>
          <a:p>
            <a:r>
              <a:rPr lang="en-US" dirty="0" smtClean="0"/>
              <a:t>I will formulate remarks on the main orientations and formulate ideas for discussion.</a:t>
            </a:r>
          </a:p>
          <a:p>
            <a:r>
              <a:rPr lang="en-US" dirty="0"/>
              <a:t>W</a:t>
            </a:r>
            <a:r>
              <a:rPr lang="en-US" dirty="0" smtClean="0"/>
              <a:t>hen thinking about economic policy, easier to identify wrong policies than to formulate right policies.</a:t>
            </a:r>
          </a:p>
          <a:p>
            <a:r>
              <a:rPr lang="en-US" dirty="0" smtClean="0"/>
              <a:t>When formulating policies, difficulty of distinguishing between “ideal policy” and optimal policy in a given context taking into account political constraints, institutional inertia, culture and ways of thinking, administrative capabilities, etc…</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monetary policy </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In my view overemphasis in report of role of monetary policy for growth. </a:t>
            </a:r>
          </a:p>
          <a:p>
            <a:r>
              <a:rPr lang="en-US" dirty="0" smtClean="0"/>
              <a:t>While high inflation is not conducive to growth, one has to be flexible on monetary policy especially in view of current world economic environment.</a:t>
            </a:r>
          </a:p>
          <a:p>
            <a:r>
              <a:rPr lang="en-US" dirty="0" smtClean="0"/>
              <a:t>Another element that is neglected is the </a:t>
            </a:r>
            <a:r>
              <a:rPr lang="en-US" dirty="0" err="1" smtClean="0"/>
              <a:t>Balassa</a:t>
            </a:r>
            <a:r>
              <a:rPr lang="en-US" dirty="0" smtClean="0"/>
              <a:t>-Samuelson effect.  In case of emerging market economy like Russia, it is likely to be non negligible especially given the big TFP increases in the 2000s.</a:t>
            </a:r>
          </a:p>
          <a:p>
            <a:r>
              <a:rPr lang="en-US" dirty="0" smtClean="0"/>
              <a:t>Dutch disease issue in the 2000s has been exaggerated in Russian press.</a:t>
            </a:r>
          </a:p>
          <a:p>
            <a:r>
              <a:rPr lang="en-US" dirty="0" smtClean="0"/>
              <a:t>I do agree with preference for inflation target rather than exchange rate target.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other countries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Vietnamese enterprise Law could be imitated, making enterprise registration one window quasi-automatic process without checks by regulatory agencies. Was a huge success. Given bureaucratic meddling, success would be less but it is worth trying. Is important complement of policies to promote competition.</a:t>
            </a:r>
          </a:p>
          <a:p>
            <a:r>
              <a:rPr lang="en-US" dirty="0" smtClean="0"/>
              <a:t>Chinese meritocracy in government can probably not be imported given lack of meritocratic tradition but elements of fiscal federalism can:</a:t>
            </a:r>
          </a:p>
          <a:p>
            <a:pPr lvl="1"/>
            <a:r>
              <a:rPr lang="en-US" dirty="0" smtClean="0"/>
              <a:t>Make local governments residual claimants on part of the tax base (different possibilities: decentralize certain tax appropriations, fiscal contract with central government over income taxes,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other countries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Study the success of Brazil. </a:t>
            </a:r>
          </a:p>
          <a:p>
            <a:r>
              <a:rPr lang="en-US" dirty="0" smtClean="0"/>
              <a:t>What happened in Kazakhstan? Why the institutional improvement?</a:t>
            </a:r>
          </a:p>
          <a:p>
            <a:r>
              <a:rPr lang="en-US" dirty="0" smtClean="0"/>
              <a:t>Learn from some of the advantages of German technical education (</a:t>
            </a:r>
            <a:r>
              <a:rPr lang="en-US" dirty="0" err="1" smtClean="0"/>
              <a:t>Realschule</a:t>
            </a:r>
            <a:r>
              <a:rPr lang="en-US" dirty="0" smtClean="0"/>
              <a:t> plus apprenticeships)</a:t>
            </a:r>
          </a:p>
          <a:p>
            <a:r>
              <a:rPr lang="en-US" dirty="0" smtClean="0"/>
              <a:t>Experience of Singapore and Hong-Kong in fighting corruption (little hope here unfortunately, like Berlusconi proposing crackdown on tax evasion). </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Agriculture?</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Nothing in the report on the role of agriculture.</a:t>
            </a:r>
          </a:p>
          <a:p>
            <a:r>
              <a:rPr lang="en-US" dirty="0" smtClean="0"/>
              <a:t>Before communism, agricultural exports from Russia were booming.</a:t>
            </a:r>
          </a:p>
          <a:p>
            <a:r>
              <a:rPr lang="en-US" dirty="0" smtClean="0"/>
              <a:t>Some land is of very high quality.</a:t>
            </a:r>
          </a:p>
          <a:p>
            <a:r>
              <a:rPr lang="en-US" dirty="0" smtClean="0"/>
              <a:t>Communism completely destroyed agriculture and transition did not revive it. </a:t>
            </a:r>
            <a:r>
              <a:rPr lang="en-US" dirty="0" smtClean="0"/>
              <a:t>Agriculture is one of the areas where transition reforms were the most botched.</a:t>
            </a:r>
            <a:endParaRPr lang="en-US" dirty="0" smtClean="0"/>
          </a:p>
          <a:p>
            <a:r>
              <a:rPr lang="en-US" dirty="0" smtClean="0"/>
              <a:t>There is room for entrepreneurial activity in this sector and it should be given more attention. Can be revived in a thoroughly modernized way despite very imperfect transport infrastructure system and confused legal situation.  Agro-food entrepreneurship should be actively encouraged. Very important for quality of life and living standards.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remarks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Alcohol issues seems understated in the health chapter.</a:t>
            </a:r>
          </a:p>
          <a:p>
            <a:r>
              <a:rPr lang="en-US" dirty="0" smtClean="0"/>
              <a:t>Impossible to deal in a satisfactory way with higher education system without dealing with the Academy of Sciences and the separation of research and teaching.</a:t>
            </a:r>
          </a:p>
          <a:p>
            <a:r>
              <a:rPr lang="en-US" dirty="0" smtClean="0"/>
              <a:t>E-passport for workers could become be abused and create shackles</a:t>
            </a:r>
          </a:p>
          <a:p>
            <a:r>
              <a:rPr lang="en-US" dirty="0" smtClean="0"/>
              <a:t>Inconsistency between emphasis on lower social expenditures and claims of more pensions for middle class. </a:t>
            </a:r>
          </a:p>
          <a:p>
            <a:r>
              <a:rPr lang="en-US" dirty="0" smtClean="0"/>
              <a:t>The fiscal chapter does not discuss enough allocation of tax authority between levels of government.</a:t>
            </a:r>
            <a:endParaRPr lang="en-US" dirty="0"/>
          </a:p>
          <a:p>
            <a:r>
              <a:rPr lang="en-US" dirty="0" smtClean="0"/>
              <a:t>Discussion of the experience of oil reserve fund would be useful.</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remarks</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I agree with strong emphasis on housing policies. I did not understand all aspects well (why ownership is typically of houses, not of apartments)</a:t>
            </a:r>
          </a:p>
          <a:p>
            <a:r>
              <a:rPr lang="en-US" dirty="0" smtClean="0"/>
              <a:t>Big improvements possible in housing construction with potential welfare effects, together with improvements in energy use. Big potential for competition in this sector.</a:t>
            </a:r>
          </a:p>
          <a:p>
            <a:r>
              <a:rPr lang="en-US" dirty="0" smtClean="0"/>
              <a:t>Investigate earned income tax credit as a way of helping the poor. Better than means-testing.</a:t>
            </a:r>
          </a:p>
          <a:p>
            <a:r>
              <a:rPr lang="en-US" dirty="0" smtClean="0"/>
              <a:t>Banking. Developing of online banking can reduce transaction costs but also reduce size of informal economy. </a:t>
            </a:r>
          </a:p>
          <a:p>
            <a:r>
              <a:rPr lang="en-US" dirty="0" smtClean="0"/>
              <a:t>Retail services can be vastly improved.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While the report is very thorough on all fronts and I agree with many of its conclusions, important to handle the institutional question heads-on in a realistic way given the credibility problem of the Russian state apparatus.</a:t>
            </a:r>
          </a:p>
          <a:p>
            <a:r>
              <a:rPr lang="en-US" dirty="0" smtClean="0"/>
              <a:t>My proposal is to investigate thoroughly idea of Free </a:t>
            </a:r>
            <a:r>
              <a:rPr lang="en-US" smtClean="0"/>
              <a:t>Economic  Zones </a:t>
            </a:r>
            <a:r>
              <a:rPr lang="en-US" dirty="0" smtClean="0"/>
              <a:t>in all aspects and propose it as a flagship for an experience that must succeed. State leaders can get credit while not feeling too threatened by 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thinking about enhancing long run growth, improvement of institutions is the first thing that comes to mind given both economic theory (fundamental importance of institutions for growth) and reality in Russia (bad institutional record). Report highlights some of the main institutional weaknesses.</a:t>
            </a:r>
          </a:p>
          <a:p>
            <a:r>
              <a:rPr lang="en-US" dirty="0" smtClean="0"/>
              <a:t>However, it is important, when trying to formulate policies that can work, to see what can be done given the existing realities and historical inertias.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growth framework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Useful to look at growth in the light of growth theory.</a:t>
            </a:r>
          </a:p>
          <a:p>
            <a:r>
              <a:rPr lang="en-US" dirty="0" smtClean="0"/>
              <a:t>Growth depends on 4 things: growth of labor force, capital accumulation,  human capital accumulation and total factor productivity (TFP). </a:t>
            </a:r>
          </a:p>
          <a:p>
            <a:r>
              <a:rPr lang="en-US" dirty="0" smtClean="0"/>
              <a:t>Growth of labor force severely limited due to demographics and migration difficulties.</a:t>
            </a:r>
          </a:p>
          <a:p>
            <a:r>
              <a:rPr lang="en-US" dirty="0" smtClean="0"/>
              <a:t>Capital accumulation constrained by savings and difficulty of attracting foreign investment.</a:t>
            </a:r>
          </a:p>
          <a:p>
            <a:r>
              <a:rPr lang="en-US" dirty="0" smtClean="0"/>
              <a:t>Human capital is a relative strength that can be used.</a:t>
            </a:r>
          </a:p>
          <a:p>
            <a:r>
              <a:rPr lang="en-US" dirty="0" smtClean="0"/>
              <a:t>Total factor productivity is the most important force of growth. It has been high especially in the early 2000s but can be significantly improved.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factor productivity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Total factor productivity is residual. Typically composed of:</a:t>
            </a:r>
          </a:p>
          <a:p>
            <a:pPr lvl="1"/>
            <a:r>
              <a:rPr lang="en-US" dirty="0" smtClean="0"/>
              <a:t>Technological innovation</a:t>
            </a:r>
          </a:p>
          <a:p>
            <a:pPr lvl="1"/>
            <a:r>
              <a:rPr lang="en-US" dirty="0" smtClean="0"/>
              <a:t>Improvements in allocation of resources</a:t>
            </a:r>
          </a:p>
          <a:p>
            <a:pPr lvl="1"/>
            <a:r>
              <a:rPr lang="en-US" dirty="0" smtClean="0"/>
              <a:t>Institutions.</a:t>
            </a:r>
          </a:p>
          <a:p>
            <a:r>
              <a:rPr lang="en-US" dirty="0" smtClean="0"/>
              <a:t>Innovation and institutions are partly separate (innovation efforts possible without institutional improvements) but also highly complementary.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 strengths and weaknesses of Russian economy</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Useful to look back at Russian economy in the beginning of 20</a:t>
            </a:r>
            <a:r>
              <a:rPr lang="en-US" baseline="30000" dirty="0" smtClean="0"/>
              <a:t>th</a:t>
            </a:r>
            <a:r>
              <a:rPr lang="en-US" dirty="0" smtClean="0"/>
              <a:t> century at the times of Count Witte and </a:t>
            </a:r>
            <a:r>
              <a:rPr lang="en-US" dirty="0" err="1" smtClean="0"/>
              <a:t>Stolypin</a:t>
            </a:r>
            <a:r>
              <a:rPr lang="en-US" dirty="0" smtClean="0"/>
              <a:t> (interesting source: Miller, 1927, </a:t>
            </a:r>
            <a:r>
              <a:rPr lang="en-GB" i="1" dirty="0"/>
              <a:t>The Ec</a:t>
            </a:r>
            <a:r>
              <a:rPr lang="en-GB" dirty="0"/>
              <a:t>o</a:t>
            </a:r>
            <a:r>
              <a:rPr lang="en-GB" i="1" dirty="0"/>
              <a:t>nomic Development of Russia. </a:t>
            </a:r>
            <a:r>
              <a:rPr lang="en-GB" i="1" dirty="0" smtClean="0"/>
              <a:t>1905-1919).</a:t>
            </a:r>
          </a:p>
          <a:p>
            <a:r>
              <a:rPr lang="en-GB" dirty="0" smtClean="0"/>
              <a:t>Pockets of industrialization with rapid expansion of oil, steel, railways and heavy industry. Vigorous development of agriculture (!), strong exports of energy, natural resources but also agricultural products. </a:t>
            </a:r>
          </a:p>
          <a:p>
            <a:r>
              <a:rPr lang="en-GB" dirty="0" smtClean="0"/>
              <a:t>Coexistence of minority of modern urban, industrial centres (St. Petersburg, Moscow, Kiev, Kharkov, Vilna and Riga, Baku) with large pockets of backwardness and rural poverty.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 strengths and weaknesses of Russian economy</a:t>
            </a:r>
            <a:endParaRPr lang="en-US" dirty="0"/>
          </a:p>
        </p:txBody>
      </p:sp>
      <p:sp>
        <p:nvSpPr>
          <p:cNvPr id="3" name="Content Placeholder 2"/>
          <p:cNvSpPr>
            <a:spLocks noGrp="1"/>
          </p:cNvSpPr>
          <p:nvPr>
            <p:ph idx="1"/>
          </p:nvPr>
        </p:nvSpPr>
        <p:spPr/>
        <p:txBody>
          <a:bodyPr>
            <a:normAutofit lnSpcReduction="10000"/>
          </a:bodyPr>
          <a:lstStyle/>
          <a:p>
            <a:r>
              <a:rPr lang="en-GB" dirty="0" smtClean="0"/>
              <a:t>Growth of industry relied a lot on foreign investment and Western technical assistance.</a:t>
            </a:r>
          </a:p>
          <a:p>
            <a:r>
              <a:rPr lang="en-US" dirty="0" smtClean="0"/>
              <a:t>Centralized state apparatus with strong repressive arm, very efficient secret police crushing anarchists and forcing Bolsheviks to innovate organizationally to survive.</a:t>
            </a:r>
          </a:p>
          <a:p>
            <a:r>
              <a:rPr lang="en-US" dirty="0" smtClean="0"/>
              <a:t>Push Northwest towards </a:t>
            </a:r>
            <a:r>
              <a:rPr lang="en-US" dirty="0" err="1" smtClean="0"/>
              <a:t>Baltics</a:t>
            </a:r>
            <a:r>
              <a:rPr lang="en-US" dirty="0" smtClean="0"/>
              <a:t> and Southwest in Balkans and Caucasus exploiting decline of Ottoman empire.</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 strengths and weaknesses of Russian economy.</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Constants in Russian economic development:</a:t>
            </a:r>
          </a:p>
          <a:p>
            <a:pPr lvl="1"/>
            <a:r>
              <a:rPr lang="en-US" dirty="0" smtClean="0"/>
              <a:t>Huge territory with diverse geography and transport challenges</a:t>
            </a:r>
          </a:p>
          <a:p>
            <a:pPr lvl="1"/>
            <a:r>
              <a:rPr lang="en-US" dirty="0" smtClean="0"/>
              <a:t>Low population density </a:t>
            </a:r>
          </a:p>
          <a:p>
            <a:pPr lvl="1"/>
            <a:r>
              <a:rPr lang="en-US" dirty="0" smtClean="0"/>
              <a:t>Inequality of development related to these factors given scarcity of resources with small pockets of concentration of development and backward areas</a:t>
            </a:r>
          </a:p>
          <a:p>
            <a:pPr lvl="1"/>
            <a:r>
              <a:rPr lang="en-US" dirty="0" smtClean="0"/>
              <a:t>Importance of natural resources to support economic development</a:t>
            </a:r>
          </a:p>
          <a:p>
            <a:pPr lvl="1"/>
            <a:r>
              <a:rPr lang="en-US" dirty="0" smtClean="0"/>
              <a:t>State centralization and authoritarianism</a:t>
            </a:r>
          </a:p>
          <a:p>
            <a:pPr lvl="1"/>
            <a:r>
              <a:rPr lang="en-US" dirty="0" smtClean="0"/>
              <a:t>Long history of serfdom and little tradition of private property of land.</a:t>
            </a:r>
          </a:p>
          <a:p>
            <a:r>
              <a:rPr lang="en-US" dirty="0" smtClean="0"/>
              <a:t>Build on the strengths to further development and robust growth.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for growth</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dirty="0" smtClean="0"/>
              <a:t>Importance of formulating a few policy priorities on which resources can be concentrated to obtain success.</a:t>
            </a:r>
          </a:p>
          <a:p>
            <a:r>
              <a:rPr lang="en-US" dirty="0" smtClean="0"/>
              <a:t>My impression: report too negative on energy sector.  Wish to diversify exports is welcome but not easy to implement.</a:t>
            </a:r>
          </a:p>
          <a:p>
            <a:r>
              <a:rPr lang="en-US" dirty="0" smtClean="0"/>
              <a:t>Russia will be for a very long time one of the world’s major suppliers of gas and oil. Middle East is so unstable that Russia’s role is likely to increase as major supplier in all of Eurasia. Should become China’s major supplier. Its natural reserves are tremendous if one takes into account permafrost reserves.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2865</TotalTime>
  <Words>2127</Words>
  <Application>Microsoft Office PowerPoint</Application>
  <PresentationFormat>On-screen Show (4:3)</PresentationFormat>
  <Paragraphs>137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Remarks on Strategy 2020, Russian Academy for the New Economy</vt:lpstr>
      <vt:lpstr>Introduction</vt:lpstr>
      <vt:lpstr>Introduction</vt:lpstr>
      <vt:lpstr>Basic growth framework</vt:lpstr>
      <vt:lpstr>Total factor productivity</vt:lpstr>
      <vt:lpstr>Historical strengths and weaknesses of Russian economy</vt:lpstr>
      <vt:lpstr>Historical strengths and weaknesses of Russian economy</vt:lpstr>
      <vt:lpstr>Historical strengths and weaknesses of Russian economy.</vt:lpstr>
      <vt:lpstr>Strategy for growth</vt:lpstr>
      <vt:lpstr>The energy sector</vt:lpstr>
      <vt:lpstr>The energy sector</vt:lpstr>
      <vt:lpstr>How to address credibility and scarcity of resources.</vt:lpstr>
      <vt:lpstr>Development of Free Economic Zones</vt:lpstr>
      <vt:lpstr>Development of Free Economic Zones</vt:lpstr>
      <vt:lpstr>Development of Free Economic Zones</vt:lpstr>
      <vt:lpstr>Development of Free Economic Zones</vt:lpstr>
      <vt:lpstr>Comparison with the Chinese experience of SEZ</vt:lpstr>
      <vt:lpstr>Comparison with the Chinese experience of SEZ</vt:lpstr>
      <vt:lpstr>Energy prices</vt:lpstr>
      <vt:lpstr>Role of monetary policy </vt:lpstr>
      <vt:lpstr>Lessons from  other countries</vt:lpstr>
      <vt:lpstr>Lessons from  other countries</vt:lpstr>
      <vt:lpstr>Agriculture?</vt:lpstr>
      <vt:lpstr>Other remarks</vt:lpstr>
      <vt:lpstr>Other remarks</vt:lpstr>
      <vt:lpstr>Conclusion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Remarks on Strategy 2020, Russian Academy for the New Economy</dc:title>
  <dc:creator>Gerard Roland</dc:creator>
  <cp:lastModifiedBy>Gerard Roland</cp:lastModifiedBy>
  <cp:revision>16</cp:revision>
  <dcterms:created xsi:type="dcterms:W3CDTF">2011-11-13T08:44:27Z</dcterms:created>
  <dcterms:modified xsi:type="dcterms:W3CDTF">2011-11-15T08:29:43Z</dcterms:modified>
</cp:coreProperties>
</file>